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7" r:id="rId2"/>
    <p:sldId id="282" r:id="rId3"/>
    <p:sldId id="268" r:id="rId4"/>
    <p:sldId id="280" r:id="rId5"/>
    <p:sldId id="267" r:id="rId6"/>
    <p:sldId id="283" r:id="rId7"/>
    <p:sldId id="281" r:id="rId8"/>
    <p:sldId id="263" r:id="rId9"/>
    <p:sldId id="269" r:id="rId10"/>
    <p:sldId id="284" r:id="rId11"/>
    <p:sldId id="270" r:id="rId12"/>
    <p:sldId id="264" r:id="rId13"/>
    <p:sldId id="273" r:id="rId14"/>
    <p:sldId id="262" r:id="rId15"/>
    <p:sldId id="286" r:id="rId16"/>
    <p:sldId id="271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C83"/>
    <a:srgbClr val="DD9C6D"/>
    <a:srgbClr val="92A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8" autoAdjust="0"/>
    <p:restoredTop sz="83631" autoAdjust="0"/>
  </p:normalViewPr>
  <p:slideViewPr>
    <p:cSldViewPr snapToGrid="0">
      <p:cViewPr varScale="1">
        <p:scale>
          <a:sx n="92" d="100"/>
          <a:sy n="92" d="100"/>
        </p:scale>
        <p:origin x="17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80DC8-6734-4E30-9BCF-BEBF0593D706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611C8-67B3-423C-8CC2-8C1B2A14D486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335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Jérôme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767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Nicole – French </a:t>
            </a:r>
            <a:r>
              <a:rPr lang="de-CH" dirty="0" err="1"/>
              <a:t>slide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638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Pierre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125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Pierre – </a:t>
            </a:r>
            <a:r>
              <a:rPr lang="de-CH" dirty="0" err="1"/>
              <a:t>german</a:t>
            </a:r>
            <a:r>
              <a:rPr lang="de-CH" dirty="0"/>
              <a:t> </a:t>
            </a:r>
            <a:r>
              <a:rPr lang="de-CH" dirty="0" err="1"/>
              <a:t>slide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9880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Pierre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8101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Pierre – </a:t>
            </a:r>
            <a:r>
              <a:rPr lang="de-CH" dirty="0" err="1"/>
              <a:t>german</a:t>
            </a:r>
            <a:r>
              <a:rPr lang="de-CH" dirty="0"/>
              <a:t> </a:t>
            </a:r>
            <a:r>
              <a:rPr lang="de-CH" dirty="0" err="1"/>
              <a:t>slide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512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FA44-CF01-9F3A-222B-FB644C634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4C37F5-48D5-4FFE-1F8C-87D308868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0BF2C9-DC7F-8444-2313-2F6FF07CA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Pierre – </a:t>
            </a:r>
            <a:r>
              <a:rPr lang="de-CH" dirty="0" err="1"/>
              <a:t>german</a:t>
            </a:r>
            <a:r>
              <a:rPr lang="de-CH" dirty="0"/>
              <a:t> </a:t>
            </a:r>
            <a:r>
              <a:rPr lang="de-CH" dirty="0" err="1"/>
              <a:t>slide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619203-54A2-2CB6-7F53-3462D2655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7544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Maybe </a:t>
            </a:r>
            <a:r>
              <a:rPr lang="de-CH" dirty="0" err="1"/>
              <a:t>delete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74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Nicole – French </a:t>
            </a:r>
            <a:r>
              <a:rPr lang="de-CH" dirty="0" err="1"/>
              <a:t>slide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1597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Nicole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477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Nicole – French </a:t>
            </a:r>
            <a:r>
              <a:rPr lang="de-CH" dirty="0" err="1"/>
              <a:t>slide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040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Nicole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332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Nicole – French </a:t>
            </a:r>
            <a:r>
              <a:rPr lang="de-CH" dirty="0" err="1"/>
              <a:t>slide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32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3F47-F71B-780C-C2D1-A3EC657D1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DA53A1-71FA-CB56-3CCE-CA9D797F5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BD83C6-FCBF-A83B-3F5E-E4EE5B07C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Pierre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B231D4-0157-36CF-0620-51862C049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0383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Pierre – </a:t>
            </a:r>
            <a:r>
              <a:rPr lang="de-CH" dirty="0" err="1"/>
              <a:t>german</a:t>
            </a:r>
            <a:r>
              <a:rPr lang="de-CH" dirty="0"/>
              <a:t> </a:t>
            </a:r>
            <a:r>
              <a:rPr lang="de-CH" dirty="0" err="1"/>
              <a:t>slide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5747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Pierre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11C8-67B3-423C-8CC2-8C1B2A14D486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035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496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61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957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9612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14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870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55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96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614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69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761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9C6D">
                <a:lumMod val="84000"/>
                <a:lumOff val="16000"/>
                <a:alpha val="72000"/>
              </a:srgbClr>
            </a:gs>
            <a:gs pos="31000">
              <a:schemeClr val="accent1">
                <a:lumMod val="0"/>
                <a:lumOff val="100000"/>
                <a:alpha val="0"/>
              </a:schemeClr>
            </a:gs>
            <a:gs pos="100000">
              <a:srgbClr val="0C5C83"/>
            </a:gs>
            <a:gs pos="100000">
              <a:srgbClr val="0C5C8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CB9A-386A-404B-B176-312302C6E49A}" type="datetimeFigureOut">
              <a:rPr lang="de-CH" smtClean="0"/>
              <a:t>20.11.2025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B6E70-72CE-4B03-A802-FE209B096C72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88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movetia.ch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amantha-josephine.gianora-dimeck@etat.ge.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amantha-josephine.gianora-dimeck@etat.ge.c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FF19-7B85-04E6-FA2D-D841CD9F3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lein air, ciel, bâtiment, coucher de soleil&#10;&#10;Le contenu généré par l’IA peut être incorrect.">
            <a:extLst>
              <a:ext uri="{FF2B5EF4-FFF2-40B4-BE49-F238E27FC236}">
                <a16:creationId xmlns:a16="http://schemas.microsoft.com/office/drawing/2014/main" id="{48C5421F-6FC6-0F4A-759F-D4E176CA8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" y="-79513"/>
            <a:ext cx="12614112" cy="8409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E924E1-A521-D927-0473-EC36631F5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819" y="1749287"/>
            <a:ext cx="10870195" cy="1044750"/>
          </a:xfrm>
        </p:spPr>
        <p:txBody>
          <a:bodyPr>
            <a:noAutofit/>
          </a:bodyPr>
          <a:lstStyle/>
          <a:p>
            <a:pPr algn="l"/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de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mobilité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internationale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b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diplômées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diplômés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de-CH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professionnelle</a:t>
            </a:r>
            <a:endParaRPr lang="de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E094ED-4B17-FFBE-2A1B-8C914766954D}"/>
              </a:ext>
            </a:extLst>
          </p:cNvPr>
          <p:cNvSpPr txBox="1">
            <a:spLocks/>
          </p:cNvSpPr>
          <p:nvPr/>
        </p:nvSpPr>
        <p:spPr>
          <a:xfrm>
            <a:off x="2125464" y="703913"/>
            <a:ext cx="11642668" cy="12342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9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sz="9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CH" sz="9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/2026</a:t>
            </a:r>
            <a:endParaRPr lang="de-CH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ovetia">
            <a:hlinkClick r:id="rId4" tgtFrame="&quot;_blank&quot;"/>
            <a:extLst>
              <a:ext uri="{FF2B5EF4-FFF2-40B4-BE49-F238E27FC236}">
                <a16:creationId xmlns:a16="http://schemas.microsoft.com/office/drawing/2014/main" id="{09374EA8-1550-AB9A-88D0-B70A711C7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754" y="6076939"/>
            <a:ext cx="2908083" cy="428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0BC7B5-11F3-B210-9A50-DF0D1111F34A}"/>
              </a:ext>
            </a:extLst>
          </p:cNvPr>
          <p:cNvSpPr txBox="1"/>
          <p:nvPr/>
        </p:nvSpPr>
        <p:spPr>
          <a:xfrm>
            <a:off x="6788428" y="6241769"/>
            <a:ext cx="4263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le soutien de</a:t>
            </a:r>
          </a:p>
        </p:txBody>
      </p:sp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2137399-A0F6-FEE5-9181-2B28D3FD6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9" y="835458"/>
            <a:ext cx="1089295" cy="18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B29A-7DFB-3FD6-6358-F816BBD5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9259-A089-643A-2EC1-240328F8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75243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– Votre profil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4172-8735-B1B5-9043-4B00BD2E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972096"/>
            <a:ext cx="10406452" cy="405685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avez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professionnel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tant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expertise pratique que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théorique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disposez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bonnes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linguistiques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particuliers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anglais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Vous êtes porteur d’un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véritable projet de parcours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personnel et professionnel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Vous êtes curieux, ouvert d’esprit, ayant l’envie d’entreprendre, alors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vous êtes le candidat idéal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9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femme, intérieur&#10;&#10;Le contenu généré par l’IA peut être incorrect.">
            <a:extLst>
              <a:ext uri="{FF2B5EF4-FFF2-40B4-BE49-F238E27FC236}">
                <a16:creationId xmlns:a16="http://schemas.microsoft.com/office/drawing/2014/main" id="{4B50D659-4BF1-7A62-E9BF-DB6F86FF6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50"/>
            <a:ext cx="12192000" cy="81134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32DAC6-71E7-983B-06CE-63007217B7C4}"/>
              </a:ext>
            </a:extLst>
          </p:cNvPr>
          <p:cNvSpPr txBox="1"/>
          <p:nvPr/>
        </p:nvSpPr>
        <p:spPr>
          <a:xfrm>
            <a:off x="1663539" y="5494353"/>
            <a:ext cx="1081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Stagiaires de la start-up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HelloxLab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Osaka</a:t>
            </a:r>
          </a:p>
        </p:txBody>
      </p:sp>
    </p:spTree>
    <p:extLst>
      <p:ext uri="{BB962C8B-B14F-4D97-AF65-F5344CB8AC3E}">
        <p14:creationId xmlns:p14="http://schemas.microsoft.com/office/powerpoint/2010/main" val="173786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824C-2AB5-5A3E-DB83-003C9B7F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C4DD-D2AD-66E6-66DD-84AC6A14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67005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Calendrier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05C86-8BB7-F12A-D3EA-B6595784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06" y="1889449"/>
            <a:ext cx="10414690" cy="40568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Dès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mois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CH" sz="24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ctobre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jusqu’à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fin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candidatures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ouvertes, merci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d'envoyer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dossiers</a:t>
            </a:r>
            <a:r>
              <a:rPr lang="de-CH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sz="24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samantha-josephine.gianora-dimeck@etat.ge.ch</a:t>
            </a:r>
            <a:endParaRPr lang="fr-CH" sz="2400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fr-CH" sz="2400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fin </a:t>
            </a:r>
            <a:r>
              <a:rPr lang="fr-CH" sz="2400" b="1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décembre et mi</a:t>
            </a:r>
            <a:r>
              <a:rPr lang="fr-CH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CH" sz="2400" b="1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</a:t>
            </a:r>
            <a:r>
              <a:rPr lang="fr-CH" sz="2400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vos candidatures sont évaluées et de brefs entretiens sont conduits avec une première sélection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fr-CH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Dès la </a:t>
            </a:r>
            <a:r>
              <a:rPr lang="fr-CH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fin-janvier</a:t>
            </a:r>
            <a:r>
              <a:rPr lang="fr-CH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une sélection finale est transmise à Swissnex qui adresse vos candidatures aux entreprises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fr-CH" sz="2400" b="1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Début mars et jusqu’à fin avril </a:t>
            </a:r>
            <a:r>
              <a:rPr lang="fr-CH" sz="2400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entreprises conduisent des entretiens avec les candidats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fr-CH" sz="2400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Jusqu’à </a:t>
            </a:r>
            <a:r>
              <a:rPr lang="fr-CH" sz="2400" b="1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 mai</a:t>
            </a:r>
            <a:r>
              <a:rPr lang="fr-CH" sz="2400" noProof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les entreprises communiquent leurs décisions</a:t>
            </a:r>
            <a:endParaRPr lang="de-CH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6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intérieur&#10;&#10;Le contenu généré par l’IA peut être incorrect.">
            <a:extLst>
              <a:ext uri="{FF2B5EF4-FFF2-40B4-BE49-F238E27FC236}">
                <a16:creationId xmlns:a16="http://schemas.microsoft.com/office/drawing/2014/main" id="{0AE6ADD9-0060-FCAE-0480-C661C7F05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3075"/>
            <a:ext cx="12184368" cy="81084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2F7436-395F-3B01-22E2-D9FCAB029786}"/>
              </a:ext>
            </a:extLst>
          </p:cNvPr>
          <p:cNvSpPr txBox="1"/>
          <p:nvPr/>
        </p:nvSpPr>
        <p:spPr>
          <a:xfrm>
            <a:off x="165031" y="5286770"/>
            <a:ext cx="1081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Rencontre chez SWNA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Seoul, </a:t>
            </a:r>
            <a:r>
              <a:rPr lang="fr-F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corée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Sud</a:t>
            </a:r>
          </a:p>
        </p:txBody>
      </p:sp>
    </p:spTree>
    <p:extLst>
      <p:ext uri="{BB962C8B-B14F-4D97-AF65-F5344CB8AC3E}">
        <p14:creationId xmlns:p14="http://schemas.microsoft.com/office/powerpoint/2010/main" val="1514725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D6CA-F0A0-4A92-BFD2-68D7C8566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1011-1B76-2AB7-13BD-7C6C5BF6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67005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Finances</a:t>
            </a:r>
            <a:endParaRPr lang="de-CH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F545C-E07B-516E-B84C-6690E1479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06" y="1922401"/>
            <a:ext cx="10406452" cy="4056850"/>
          </a:xfrm>
        </p:spPr>
        <p:txBody>
          <a:bodyPr>
            <a:noAutofit/>
          </a:bodyPr>
          <a:lstStyle/>
          <a:p>
            <a:pPr lvl="0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financé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cantons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soutenus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l’Agence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nationale MOVETIA</a:t>
            </a:r>
          </a:p>
          <a:p>
            <a:pPr lvl="0"/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stagiaires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recoivent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soutien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soutien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prend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durée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destination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selon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tarif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forfaitaire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établi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par MOVETIA.</a:t>
            </a:r>
          </a:p>
          <a:p>
            <a:pPr lvl="0"/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cantons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financent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prise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stagiares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par Swissnex</a:t>
            </a:r>
          </a:p>
          <a:p>
            <a:pPr lvl="0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règle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stagiaires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touchent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salaire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. Des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avantage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peuvent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accordés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l’entreprise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l’exception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séjours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Etats-Unis,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soutiens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permettent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subvenir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l’ensemble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besoins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durant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82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24879-965E-3DC8-027D-7AA605FE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6E7-16EC-36FD-E3CF-4A7F22F6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67005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C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: Dossier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d’inscription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FCD5C-66FD-40F5-9100-142DC6ED0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06" y="1922401"/>
            <a:ext cx="10406452" cy="4056850"/>
          </a:xfrm>
        </p:spPr>
        <p:txBody>
          <a:bodyPr>
            <a:noAutofit/>
          </a:bodyPr>
          <a:lstStyle/>
          <a:p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Formulaire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d’inscription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demander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u="sng" dirty="0">
                <a:hlinkClick r:id="rId3"/>
              </a:rPr>
              <a:t>samantha-josephine.gianora-dimeck@etat.ge.ch</a:t>
            </a:r>
            <a:endParaRPr lang="fr-CH" u="sng" dirty="0"/>
          </a:p>
          <a:p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lettre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anglais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décrit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votre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attentes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atouts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relationavec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NextStep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CV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l’accent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et extra-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ainsi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votre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échéant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réalisations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et/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éventuelles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recommandations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Evitez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bulletins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copies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diplômes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attestations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3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arbre, plein air&#10;&#10;Le contenu généré par l’IA peut être incorrect.">
            <a:extLst>
              <a:ext uri="{FF2B5EF4-FFF2-40B4-BE49-F238E27FC236}">
                <a16:creationId xmlns:a16="http://schemas.microsoft.com/office/drawing/2014/main" id="{5BE97022-91EA-B367-5E97-8C983AB6C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0"/>
            <a:ext cx="12210540" cy="81258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1E008F-186A-2CC3-E4F7-847F91F337C5}"/>
              </a:ext>
            </a:extLst>
          </p:cNvPr>
          <p:cNvSpPr txBox="1">
            <a:spLocks/>
          </p:cNvSpPr>
          <p:nvPr/>
        </p:nvSpPr>
        <p:spPr>
          <a:xfrm>
            <a:off x="933221" y="4430865"/>
            <a:ext cx="7463481" cy="18000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?</a:t>
            </a:r>
            <a:endParaRPr lang="de-CH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7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F66CE-73AF-EE37-DB53-BDCCD2A4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4558-BEC8-7863-A578-85822244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75243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– l’essentiel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DE099-3E39-FFC2-A855-5EF1D91D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972096"/>
            <a:ext cx="10406452" cy="4056850"/>
          </a:xfrm>
        </p:spPr>
        <p:txBody>
          <a:bodyPr>
            <a:noAutofit/>
          </a:bodyPr>
          <a:lstStyle/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le programme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NextStep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est une plateforme de placement destinée aux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jeunes diplômés d’un apprentissage professionnel ou d’une maturité professionnelle fédérale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En partenariat avec le réseau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Swissnex,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sous l’égide du SEFRI,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NextStep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propose des stages de haut niveau dans des entreprises de premier plan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au Brésil, au Japon, en Corée du Sud, en Inde, aux États-Unis et en Australie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Le programme, qui prépare sa troisième volée de stagiaires, bénéficie du soutien du Canton de Vaud et de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l’Agence Movetia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3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bâtiment, personne, ciel&#10;&#10;Le contenu généré par l’IA peut être incorrect.">
            <a:extLst>
              <a:ext uri="{FF2B5EF4-FFF2-40B4-BE49-F238E27FC236}">
                <a16:creationId xmlns:a16="http://schemas.microsoft.com/office/drawing/2014/main" id="{60FB0548-8DC5-F620-6384-472C5764F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-1117004"/>
            <a:ext cx="13148068" cy="87465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625FCA-E143-E50B-9513-DA362DEF39F6}"/>
              </a:ext>
            </a:extLst>
          </p:cNvPr>
          <p:cNvSpPr txBox="1"/>
          <p:nvPr/>
        </p:nvSpPr>
        <p:spPr>
          <a:xfrm>
            <a:off x="7451680" y="6037088"/>
            <a:ext cx="1081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Pascale, stagiaire auprès de 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l’entreprise </a:t>
            </a:r>
            <a:r>
              <a:rPr lang="fr-F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Kajima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Osaka, Japon</a:t>
            </a:r>
          </a:p>
        </p:txBody>
      </p:sp>
    </p:spTree>
    <p:extLst>
      <p:ext uri="{BB962C8B-B14F-4D97-AF65-F5344CB8AC3E}">
        <p14:creationId xmlns:p14="http://schemas.microsoft.com/office/powerpoint/2010/main" val="221075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B29A-7DFB-3FD6-6358-F816BBD5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9259-A089-643A-2EC1-240328F8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75243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– Points clefs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4172-8735-B1B5-9043-4B00BD2E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972096"/>
            <a:ext cx="10406452" cy="4056850"/>
          </a:xfrm>
        </p:spPr>
        <p:txBody>
          <a:bodyPr>
            <a:noAutofit/>
          </a:bodyPr>
          <a:lstStyle/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Le programme est ouvert à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toutes les professions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et repose sur le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principe d’excellence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. Les stages durent de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3 à 6 mois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et les stagiaires bénéficient d’un soutien financier permettant d’assumer le séjour.</a:t>
            </a:r>
          </a:p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candidat·e·s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jeunes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apprenti·e·s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étudiant·e·s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en maturité professionnelle dans leur dernière année de formation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– soumettent leur candidature à leur canton. Une bonne maîtrise de l’anglais (niveau B1 - B2) est requise.</a:t>
            </a:r>
          </a:p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Après un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processus de sélection conduit de manière indépendante par la DGEP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, les candidats sont soumis à des entretiens avec les entreprises de stage potentielles, qui, le cas échéant, leur proposeront un stage.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1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intérieur, ordinateur&#10;&#10;Le contenu généré par l’IA peut être incorrect.">
            <a:extLst>
              <a:ext uri="{FF2B5EF4-FFF2-40B4-BE49-F238E27FC236}">
                <a16:creationId xmlns:a16="http://schemas.microsoft.com/office/drawing/2014/main" id="{717ECC84-D0D1-077F-48F9-78E3C93D1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6"/>
            <a:ext cx="12192000" cy="81134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A43E11-3E8D-935F-99AD-B75F990FF412}"/>
              </a:ext>
            </a:extLst>
          </p:cNvPr>
          <p:cNvSpPr txBox="1"/>
          <p:nvPr/>
        </p:nvSpPr>
        <p:spPr>
          <a:xfrm>
            <a:off x="6877878" y="3429000"/>
            <a:ext cx="481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Laurent, stagiaire chez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Systemantics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Bengalore, en Inde</a:t>
            </a:r>
          </a:p>
        </p:txBody>
      </p:sp>
    </p:spTree>
    <p:extLst>
      <p:ext uri="{BB962C8B-B14F-4D97-AF65-F5344CB8AC3E}">
        <p14:creationId xmlns:p14="http://schemas.microsoft.com/office/powerpoint/2010/main" val="393654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B29A-7DFB-3FD6-6358-F816BBD5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9259-A089-643A-2EC1-240328F8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175243"/>
            <a:ext cx="7086599" cy="622539"/>
          </a:xfrm>
        </p:spPr>
        <p:txBody>
          <a:bodyPr>
            <a:normAutofit fontScale="90000"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– un partenariat d’exception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4172-8735-B1B5-9043-4B00BD2E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972096"/>
            <a:ext cx="10406452" cy="4056850"/>
          </a:xfrm>
        </p:spPr>
        <p:txBody>
          <a:bodyPr>
            <a:no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Issu de SEFRI et du DFAE,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Swissnex est le réseau mondial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suisse chargé de tisser des liens dans les domaines de la formation, de la recherche et de l’innovation</a:t>
            </a:r>
            <a:endParaRPr lang="en-US" sz="2400" u="sng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Swissnex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plus de 20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dans le monde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entier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bénéficie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d’un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d’entreprises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hautes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écoles et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d’institutions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basé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l’excellence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l’innovation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travers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situées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coeur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villes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et destinations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du programme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NextStep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Swissnex assure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un placement et un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suivi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optimal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candidats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et stagiaires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819FEEB6-46D9-8942-E420-BD0CF2795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90351" l="3682" r="97031">
                        <a14:foregroundMark x1="3800" y1="51754" x2="14727" y2="13158"/>
                        <a14:foregroundMark x1="6990" y1="34956" x2="3207" y2="45614"/>
                        <a14:foregroundMark x1="14727" y1="13158" x2="8823" y2="29793"/>
                        <a14:foregroundMark x1="3207" y1="45614" x2="14014" y2="90789"/>
                        <a14:foregroundMark x1="21609" y1="63743" x2="23990" y2="55263"/>
                        <a14:foregroundMark x1="18448" y1="75000" x2="18692" y2="74130"/>
                        <a14:foregroundMark x1="14014" y1="90789" x2="18448" y2="75000"/>
                        <a14:foregroundMark x1="5344" y1="42105" x2="3800" y2="46491"/>
                        <a14:foregroundMark x1="12114" y1="9211" x2="17458" y2="9211"/>
                        <a14:foregroundMark x1="46378" y1="42079" x2="47074" y2="42428"/>
                        <a14:foregroundMark x1="66475" y1="45904" x2="66714" y2="45880"/>
                        <a14:foregroundMark x1="61094" y1="46434" x2="61340" y2="46410"/>
                        <a14:foregroundMark x1="56771" y1="46860" x2="57085" y2="46829"/>
                        <a14:foregroundMark x1="83317" y1="48815" x2="84168" y2="49143"/>
                        <a14:foregroundMark x1="70116" y1="52496" x2="69920" y2="52519"/>
                        <a14:foregroundMark x1="71234" y1="52364" x2="70870" y2="52407"/>
                        <a14:foregroundMark x1="79173" y1="51426" x2="78652" y2="51488"/>
                        <a14:foregroundMark x1="83874" y1="50871" x2="83252" y2="50944"/>
                        <a14:foregroundMark x1="45575" y1="52159" x2="46006" y2="51958"/>
                        <a14:foregroundMark x1="43625" y1="53070" x2="44315" y2="52748"/>
                        <a14:foregroundMark x1="42770" y1="53469" x2="43625" y2="53070"/>
                        <a14:foregroundMark x1="92139" y1="52324" x2="95519" y2="52840"/>
                        <a14:foregroundMark x1="91784" y1="52270" x2="91907" y2="52289"/>
                        <a14:foregroundMark x1="83252" y1="50969" x2="83814" y2="51055"/>
                        <a14:foregroundMark x1="67396" y1="48550" x2="67888" y2="48625"/>
                        <a14:foregroundMark x1="56771" y1="46930" x2="57041" y2="46971"/>
                        <a14:foregroundMark x1="35748" y1="40789" x2="35748" y2="40789"/>
                        <a14:foregroundMark x1="56295" y1="21930" x2="56295" y2="21930"/>
                        <a14:foregroundMark x1="60570" y1="36842" x2="60570" y2="36842"/>
                        <a14:foregroundMark x1="64133" y1="41228" x2="63895" y2="41667"/>
                        <a14:foregroundMark x1="73872" y1="36404" x2="73872" y2="36404"/>
                        <a14:foregroundMark x1="86580" y1="64474" x2="88836" y2="57456"/>
                        <a14:foregroundMark x1="88599" y1="56140" x2="88599" y2="56140"/>
                        <a14:foregroundMark x1="89074" y1="57456" x2="89074" y2="57456"/>
                        <a14:foregroundMark x1="89074" y1="55702" x2="89074" y2="55702"/>
                        <a14:foregroundMark x1="89192" y1="56579" x2="89192" y2="56579"/>
                        <a14:foregroundMark x1="86580" y1="61842" x2="86580" y2="61842"/>
                        <a14:foregroundMark x1="63658" y1="42105" x2="63658" y2="42105"/>
                        <a14:foregroundMark x1="63302" y1="40789" x2="64014" y2="41228"/>
                        <a14:foregroundMark x1="69717" y1="51194" x2="70071" y2="51754"/>
                        <a14:foregroundMark x1="56770" y1="49123" x2="56889" y2="45614"/>
                        <a14:foregroundMark x1="89074" y1="56140" x2="89074" y2="56140"/>
                        <a14:foregroundMark x1="89192" y1="56140" x2="88955" y2="56140"/>
                        <a14:foregroundMark x1="88836" y1="58333" x2="89192" y2="57018"/>
                        <a14:backgroundMark x1="37648" y1="58333" x2="37648" y2="58333"/>
                        <a14:backgroundMark x1="41568" y1="46491" x2="41568" y2="46491"/>
                        <a14:backgroundMark x1="38005" y1="57456" x2="38005" y2="57456"/>
                        <a14:backgroundMark x1="37411" y1="56140" x2="37411" y2="56140"/>
                        <a14:backgroundMark x1="38836" y1="53947" x2="38836" y2="53947"/>
                        <a14:backgroundMark x1="38599" y1="57456" x2="38599" y2="57456"/>
                        <a14:backgroundMark x1="45368" y1="45175" x2="45368" y2="45175"/>
                        <a14:backgroundMark x1="43943" y1="47368" x2="43943" y2="47368"/>
                        <a14:backgroundMark x1="44537" y1="44298" x2="44537" y2="44298"/>
                        <a14:backgroundMark x1="44537" y1="42982" x2="44537" y2="42982"/>
                        <a14:backgroundMark x1="44537" y1="42982" x2="44537" y2="42982"/>
                        <a14:backgroundMark x1="50713" y1="53947" x2="50713" y2="53947"/>
                        <a14:backgroundMark x1="59382" y1="53947" x2="59382" y2="53947"/>
                        <a14:backgroundMark x1="64371" y1="46491" x2="64371" y2="46491"/>
                        <a14:backgroundMark x1="65914" y1="53947" x2="65914" y2="53947"/>
                        <a14:backgroundMark x1="19359" y1="71053" x2="19359" y2="71053"/>
                        <a14:backgroundMark x1="20665" y1="68421" x2="19240" y2="73684"/>
                        <a14:backgroundMark x1="21140" y1="66667" x2="19002" y2="75000"/>
                        <a14:backgroundMark x1="7363" y1="32018" x2="8314" y2="29825"/>
                        <a14:backgroundMark x1="36817" y1="57018" x2="38480" y2="56579"/>
                        <a14:backgroundMark x1="38599" y1="55702" x2="38599" y2="55702"/>
                        <a14:backgroundMark x1="38717" y1="55702" x2="38717" y2="55702"/>
                        <a14:backgroundMark x1="39074" y1="56579" x2="38836" y2="56140"/>
                        <a14:backgroundMark x1="38599" y1="55702" x2="38955" y2="55702"/>
                        <a14:backgroundMark x1="39074" y1="54386" x2="39074" y2="54386"/>
                        <a14:backgroundMark x1="38836" y1="55263" x2="38836" y2="55263"/>
                        <a14:backgroundMark x1="38836" y1="55263" x2="38836" y2="55263"/>
                        <a14:backgroundMark x1="40974" y1="54825" x2="42399" y2="54386"/>
                        <a14:backgroundMark x1="40618" y1="38158" x2="41449" y2="40351"/>
                        <a14:backgroundMark x1="41686" y1="39035" x2="41568" y2="41228"/>
                        <a14:backgroundMark x1="43587" y1="39474" x2="45962" y2="43421"/>
                        <a14:backgroundMark x1="46081" y1="42105" x2="46437" y2="41667"/>
                        <a14:backgroundMark x1="44418" y1="52193" x2="45487" y2="52632"/>
                        <a14:backgroundMark x1="42518" y1="53070" x2="42518" y2="53070"/>
                        <a14:backgroundMark x1="42162" y1="53070" x2="42518" y2="53947"/>
                        <a14:backgroundMark x1="42637" y1="53947" x2="42637" y2="53947"/>
                        <a14:backgroundMark x1="42637" y1="53947" x2="42637" y2="53947"/>
                        <a14:backgroundMark x1="43230" y1="53947" x2="43230" y2="53947"/>
                        <a14:backgroundMark x1="42874" y1="53070" x2="42874" y2="53070"/>
                        <a14:backgroundMark x1="42874" y1="53070" x2="42874" y2="53070"/>
                        <a14:backgroundMark x1="42874" y1="54386" x2="42874" y2="54386"/>
                        <a14:backgroundMark x1="40736" y1="53947" x2="40855" y2="56140"/>
                        <a14:backgroundMark x1="47862" y1="51316" x2="47862" y2="51316"/>
                        <a14:backgroundMark x1="47625" y1="42105" x2="48100" y2="53070"/>
                        <a14:backgroundMark x1="49525" y1="40351" x2="50713" y2="43860"/>
                        <a14:backgroundMark x1="50831" y1="43860" x2="50475" y2="52632"/>
                        <a14:backgroundMark x1="54751" y1="35965" x2="54751" y2="51754"/>
                        <a14:backgroundMark x1="57601" y1="45175" x2="62233" y2="59649"/>
                        <a14:backgroundMark x1="56888" y1="47807" x2="56888" y2="47807"/>
                        <a14:backgroundMark x1="57007" y1="47807" x2="57007" y2="47807"/>
                        <a14:backgroundMark x1="64278" y1="41822" x2="65083" y2="42105"/>
                        <a14:backgroundMark x1="62589" y1="41228" x2="63178" y2="41435"/>
                        <a14:backgroundMark x1="62048" y1="42982" x2="61401" y2="46053"/>
                        <a14:backgroundMark x1="62140" y1="42544" x2="62048" y2="42982"/>
                        <a14:backgroundMark x1="62233" y1="42105" x2="62140" y2="42544"/>
                        <a14:backgroundMark x1="61401" y1="46053" x2="61401" y2="46053"/>
                        <a14:backgroundMark x1="62114" y1="46491" x2="62114" y2="46491"/>
                        <a14:backgroundMark x1="60689" y1="46053" x2="60926" y2="46053"/>
                        <a14:backgroundMark x1="61401" y1="46053" x2="61876" y2="46053"/>
                        <a14:backgroundMark x1="63302" y1="46053" x2="63539" y2="47368"/>
                        <a14:backgroundMark x1="63895" y1="47807" x2="66033" y2="53947"/>
                        <a14:backgroundMark x1="66508" y1="51316" x2="66508" y2="54386"/>
                        <a14:backgroundMark x1="67340" y1="52632" x2="67815" y2="57456"/>
                        <a14:backgroundMark x1="57126" y1="47368" x2="57126" y2="47368"/>
                        <a14:backgroundMark x1="57126" y1="47368" x2="57126" y2="47368"/>
                        <a14:backgroundMark x1="57007" y1="44298" x2="57007" y2="44298"/>
                        <a14:backgroundMark x1="57245" y1="46491" x2="57245" y2="46491"/>
                        <a14:backgroundMark x1="57126" y1="46491" x2="57126" y2="46491"/>
                        <a14:backgroundMark x1="57245" y1="47368" x2="57245" y2="47368"/>
                        <a14:backgroundMark x1="69359" y1="43860" x2="70546" y2="43860"/>
                        <a14:backgroundMark x1="71270" y1="46589" x2="71971" y2="47807"/>
                        <a14:backgroundMark x1="67933" y1="40789" x2="70461" y2="45182"/>
                        <a14:backgroundMark x1="72447" y1="43860" x2="73040" y2="43860"/>
                        <a14:backgroundMark x1="73159" y1="43860" x2="73278" y2="54386"/>
                        <a14:backgroundMark x1="76485" y1="42105" x2="76960" y2="47368"/>
                        <a14:backgroundMark x1="76960" y1="47368" x2="78385" y2="46930"/>
                        <a14:backgroundMark x1="78385" y1="46930" x2="78979" y2="50877"/>
                        <a14:backgroundMark x1="75653" y1="46053" x2="77197" y2="49123"/>
                        <a14:backgroundMark x1="78266" y1="47368" x2="78860" y2="51316"/>
                        <a14:backgroundMark x1="78504" y1="49561" x2="78860" y2="50877"/>
                        <a14:backgroundMark x1="78266" y1="52632" x2="78266" y2="52632"/>
                        <a14:backgroundMark x1="78504" y1="51316" x2="78504" y2="51316"/>
                        <a14:backgroundMark x1="78504" y1="52632" x2="78504" y2="52632"/>
                        <a14:backgroundMark x1="78979" y1="50877" x2="78979" y2="50877"/>
                        <a14:backgroundMark x1="78979" y1="52632" x2="78979" y2="52632"/>
                        <a14:backgroundMark x1="81591" y1="40351" x2="81710" y2="47368"/>
                        <a14:backgroundMark x1="81354" y1="46491" x2="81116" y2="54386"/>
                        <a14:backgroundMark x1="83729" y1="51316" x2="86580" y2="60965"/>
                        <a14:backgroundMark x1="83729" y1="51316" x2="88190" y2="55171"/>
                        <a14:backgroundMark x1="91449" y1="51316" x2="91805" y2="52193"/>
                        <a14:backgroundMark x1="92280" y1="51316" x2="92280" y2="51316"/>
                        <a14:backgroundMark x1="91924" y1="52193" x2="92162" y2="52193"/>
                        <a14:backgroundMark x1="90736" y1="52193" x2="90855" y2="52632"/>
                        <a14:backgroundMark x1="91211" y1="52193" x2="91211" y2="52193"/>
                        <a14:backgroundMark x1="91211" y1="52193" x2="90618" y2="52632"/>
                        <a14:backgroundMark x1="90618" y1="52632" x2="90618" y2="52632"/>
                        <a14:backgroundMark x1="90618" y1="52632" x2="90618" y2="52632"/>
                        <a14:backgroundMark x1="89786" y1="53509" x2="89786" y2="53509"/>
                        <a14:backgroundMark x1="90261" y1="51316" x2="90736" y2="50439"/>
                        <a14:backgroundMark x1="92518" y1="52193" x2="92518" y2="52193"/>
                        <a14:backgroundMark x1="92518" y1="52193" x2="92518" y2="52193"/>
                        <a14:backgroundMark x1="92518" y1="52193" x2="92518" y2="52193"/>
                        <a14:backgroundMark x1="96200" y1="53070" x2="96912" y2="56579"/>
                        <a14:backgroundMark x1="95843" y1="52193" x2="96200" y2="54386"/>
                        <a14:backgroundMark x1="61045" y1="46491" x2="61045" y2="46491"/>
                        <a14:backgroundMark x1="18765" y1="75000" x2="18765" y2="75000"/>
                        <a14:backgroundMark x1="7957" y1="31579" x2="9026" y2="28070"/>
                        <a14:backgroundMark x1="18646" y1="77193" x2="19121" y2="74123"/>
                        <a14:backgroundMark x1="20546" y1="68860" x2="21259" y2="66667"/>
                        <a14:backgroundMark x1="42874" y1="54825" x2="42874" y2="54825"/>
                        <a14:backgroundMark x1="57245" y1="40789" x2="57245" y2="45614"/>
                        <a14:backgroundMark x1="64133" y1="44298" x2="64252" y2="43860"/>
                        <a14:backgroundMark x1="70071" y1="53509" x2="69477" y2="53070"/>
                        <a14:backgroundMark x1="63777" y1="44298" x2="64489" y2="42982"/>
                        <a14:backgroundMark x1="79097" y1="51754" x2="79097" y2="5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0" y="1025546"/>
            <a:ext cx="3500230" cy="9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FB76-9D50-D5A9-9EBA-9BE9263D9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ersonne, ordinateur portable, habits&#10;&#10;Le contenu généré par l’IA peut être incorrect.">
            <a:extLst>
              <a:ext uri="{FF2B5EF4-FFF2-40B4-BE49-F238E27FC236}">
                <a16:creationId xmlns:a16="http://schemas.microsoft.com/office/drawing/2014/main" id="{626959FA-976D-DA0E-9C12-E640D6B49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" y="-103198"/>
            <a:ext cx="12442590" cy="82802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7F2CD5-B3E5-CE2E-0FEB-BDD9042FA98D}"/>
              </a:ext>
            </a:extLst>
          </p:cNvPr>
          <p:cNvSpPr txBox="1"/>
          <p:nvPr/>
        </p:nvSpPr>
        <p:spPr>
          <a:xfrm>
            <a:off x="1293081" y="3598600"/>
            <a:ext cx="1081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Jayleen, </a:t>
            </a:r>
            <a:r>
              <a:rPr lang="fr-FR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chez Nestlé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Paulo, Brasil</a:t>
            </a:r>
          </a:p>
        </p:txBody>
      </p:sp>
    </p:spTree>
    <p:extLst>
      <p:ext uri="{BB962C8B-B14F-4D97-AF65-F5344CB8AC3E}">
        <p14:creationId xmlns:p14="http://schemas.microsoft.com/office/powerpoint/2010/main" val="1952396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824C-2AB5-5A3E-DB83-003C9B7F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C4DD-D2AD-66E6-66DD-84AC6A14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6" y="1175243"/>
            <a:ext cx="10515600" cy="622539"/>
          </a:xfrm>
        </p:spPr>
        <p:txBody>
          <a:bodyPr>
            <a:normAutofit fontScale="90000"/>
          </a:bodyPr>
          <a:lstStyle/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05C86-8BB7-F12A-D3EA-B6595784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922401"/>
            <a:ext cx="10406452" cy="405685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Réaliser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un stage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l’étranger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au sein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de pointe avec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suivi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et un environment stimulant</a:t>
            </a:r>
          </a:p>
          <a:p>
            <a:pPr marL="342900" indent="-342900">
              <a:lnSpc>
                <a:spcPct val="110000"/>
              </a:lnSpc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Augmenter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linguistiques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aussi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soft skills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culturelles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Gagner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maturité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autonomie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employabilité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Bénéficier, à l'échelle internationale, du soutien et du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réseau des antennes de Swissnex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2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habits, personne, Service&#10;&#10;Le contenu généré par l’IA peut être incorrect.">
            <a:extLst>
              <a:ext uri="{FF2B5EF4-FFF2-40B4-BE49-F238E27FC236}">
                <a16:creationId xmlns:a16="http://schemas.microsoft.com/office/drawing/2014/main" id="{3C3C012D-2BBB-6928-0AF9-BB6A51E4F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423"/>
            <a:ext cx="12197454" cy="81171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16C669-191C-FAAC-3A78-B6E9996A894D}"/>
              </a:ext>
            </a:extLst>
          </p:cNvPr>
          <p:cNvSpPr txBox="1"/>
          <p:nvPr/>
        </p:nvSpPr>
        <p:spPr>
          <a:xfrm>
            <a:off x="1045182" y="5484757"/>
            <a:ext cx="10816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NOLAN, stagiaire cuisinier à 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l’Ambassade de Suisse</a:t>
            </a:r>
            <a:b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Washington, USA </a:t>
            </a:r>
          </a:p>
        </p:txBody>
      </p:sp>
    </p:spTree>
    <p:extLst>
      <p:ext uri="{BB962C8B-B14F-4D97-AF65-F5344CB8AC3E}">
        <p14:creationId xmlns:p14="http://schemas.microsoft.com/office/powerpoint/2010/main" val="1808188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EC7CDA-A75C-475E-91BB-28D611124670}" vid="{9929A8DE-BDB2-415D-ADFE-DDECAC969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239</TotalTime>
  <Words>865</Words>
  <Application>Microsoft Office PowerPoint</Application>
  <PresentationFormat>Grand écran</PresentationFormat>
  <Paragraphs>82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 Programme de mobilité internationale pour les jeunes diplômées et diplômés en formation professionnelle</vt:lpstr>
      <vt:lpstr>NextStep – l’essentiel</vt:lpstr>
      <vt:lpstr>Présentation PowerPoint</vt:lpstr>
      <vt:lpstr>NextStep – Points clefs</vt:lpstr>
      <vt:lpstr>Présentation PowerPoint</vt:lpstr>
      <vt:lpstr>– un partenariat d’exception </vt:lpstr>
      <vt:lpstr>Présentation PowerPoint</vt:lpstr>
      <vt:lpstr>NextStep - Objectifs</vt:lpstr>
      <vt:lpstr>Présentation PowerPoint</vt:lpstr>
      <vt:lpstr>NextStep – Votre profil</vt:lpstr>
      <vt:lpstr>Présentation PowerPoint</vt:lpstr>
      <vt:lpstr>NextStep – Calendrier </vt:lpstr>
      <vt:lpstr>Présentation PowerPoint</vt:lpstr>
      <vt:lpstr>NextStep : Finances</vt:lpstr>
      <vt:lpstr>NextStep : Dossier d’inscription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NextStep Project</dc:title>
  <dc:creator>Benavides Damm Tatiana SBFI</dc:creator>
  <cp:lastModifiedBy>Gianora-Dimeck Samantha Joséphine</cp:lastModifiedBy>
  <cp:revision>35</cp:revision>
  <dcterms:created xsi:type="dcterms:W3CDTF">2025-08-21T08:54:19Z</dcterms:created>
  <dcterms:modified xsi:type="dcterms:W3CDTF">2025-11-20T13:16:20Z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a112399-b73b-40c1-8af2-919b124b9d91_Enabled">
    <vt:lpwstr>true</vt:lpwstr>
  </property>
  <property fmtid="{D5CDD505-2E9C-101B-9397-08002B2CF9AE}" pid="3" name="MSIP_Label_aa112399-b73b-40c1-8af2-919b124b9d91_SetDate">
    <vt:lpwstr>2025-08-21T09:08:08Z</vt:lpwstr>
  </property>
  <property fmtid="{D5CDD505-2E9C-101B-9397-08002B2CF9AE}" pid="4" name="MSIP_Label_aa112399-b73b-40c1-8af2-919b124b9d91_Method">
    <vt:lpwstr>Privileged</vt:lpwstr>
  </property>
  <property fmtid="{D5CDD505-2E9C-101B-9397-08002B2CF9AE}" pid="5" name="MSIP_Label_aa112399-b73b-40c1-8af2-919b124b9d91_Name">
    <vt:lpwstr>L2</vt:lpwstr>
  </property>
  <property fmtid="{D5CDD505-2E9C-101B-9397-08002B2CF9AE}" pid="6" name="MSIP_Label_aa112399-b73b-40c1-8af2-919b124b9d91_SiteId">
    <vt:lpwstr>6ae27add-8276-4a38-88c1-3a9c1f973767</vt:lpwstr>
  </property>
  <property fmtid="{D5CDD505-2E9C-101B-9397-08002B2CF9AE}" pid="7" name="MSIP_Label_aa112399-b73b-40c1-8af2-919b124b9d91_ActionId">
    <vt:lpwstr>8cda6333-b6a8-4185-8df4-be5ea6cd266e</vt:lpwstr>
  </property>
  <property fmtid="{D5CDD505-2E9C-101B-9397-08002B2CF9AE}" pid="8" name="MSIP_Label_aa112399-b73b-40c1-8af2-919b124b9d91_ContentBits">
    <vt:lpwstr>0</vt:lpwstr>
  </property>
  <property fmtid="{D5CDD505-2E9C-101B-9397-08002B2CF9AE}" pid="9" name="MSIP_Label_aa112399-b73b-40c1-8af2-919b124b9d91_Tag">
    <vt:lpwstr>10, 0, 1, 1</vt:lpwstr>
  </property>
  <property fmtid="{D5CDD505-2E9C-101B-9397-08002B2CF9AE}" pid="10" name="_AdHocReviewCycleID">
    <vt:i4>-2060947586</vt:i4>
  </property>
  <property fmtid="{D5CDD505-2E9C-101B-9397-08002B2CF9AE}" pid="11" name="_NewReviewCycle">
    <vt:lpwstr/>
  </property>
  <property fmtid="{D5CDD505-2E9C-101B-9397-08002B2CF9AE}" pid="12" name="_EmailSubject">
    <vt:lpwstr>CFP Arts: NextStep</vt:lpwstr>
  </property>
  <property fmtid="{D5CDD505-2E9C-101B-9397-08002B2CF9AE}" pid="13" name="_AuthorEmail">
    <vt:lpwstr>samantha-josephine.gianora-dimeck@etat.ge.ch</vt:lpwstr>
  </property>
  <property fmtid="{D5CDD505-2E9C-101B-9397-08002B2CF9AE}" pid="14" name="_AuthorEmailDisplayName">
    <vt:lpwstr>Gianora-Dimeck Samantha Joséphine (DIP)</vt:lpwstr>
  </property>
</Properties>
</file>